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97" r:id="rId4"/>
    <p:sldId id="349" r:id="rId5"/>
    <p:sldId id="300" r:id="rId6"/>
    <p:sldId id="355" r:id="rId7"/>
    <p:sldId id="303" r:id="rId8"/>
    <p:sldId id="319" r:id="rId9"/>
    <p:sldId id="298" r:id="rId10"/>
    <p:sldId id="304" r:id="rId11"/>
    <p:sldId id="339" r:id="rId12"/>
    <p:sldId id="350" r:id="rId13"/>
    <p:sldId id="354" r:id="rId14"/>
    <p:sldId id="259" r:id="rId15"/>
    <p:sldId id="262" r:id="rId16"/>
    <p:sldId id="3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6600"/>
    <a:srgbClr val="996633"/>
    <a:srgbClr val="006600"/>
    <a:srgbClr val="FFFFCC"/>
    <a:srgbClr val="003399"/>
    <a:srgbClr val="33C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AC866-C42B-45E2-8BD1-2A647F30C0A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5F3BC-8B9A-49C9-B043-1302AEE2B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12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09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3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algorithmic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assessment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laboratory;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 applicable Area Disaggregated General Ecosystem Toolbox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4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1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31BB-FFFC-4A7F-A57F-1EFA0FA8A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18FCC-B2EF-4672-872B-816C73B87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3EC3-CCE5-4087-9709-D3DD7847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D6F7F-8D23-4D45-A1EC-6107A914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A1D8-6ACC-4725-B458-4C674C60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6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F18-DBA6-4B1F-8E5F-199E8A7A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5D316-C073-440F-97CD-FBB9BBDD1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45359-93EB-47F0-9DCA-B1553366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E1FC-9CB1-446D-9F1C-1FCA4456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C6E9-86DC-4E90-A54F-33B4CFD4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4248E-23A4-4B71-920A-B377012BE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B8342-52A3-4074-97EC-4E6A92358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4025-3100-4A44-B552-962DBEBC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5E8E-A905-465D-A09B-37774184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72443-4E38-4F66-A728-AD77C89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E695-77BD-4C23-90A9-35655ED7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F3E5A-F5B0-4FEA-B5FD-FECFDB74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7AC13-B72A-437B-ABFA-00C1D9C1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F5DB9-9438-4356-8739-45D6C5D0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1246C-D71A-4055-8C0B-FAE0D1F6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B85E-6C6E-4794-AB75-56A8091E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D314-5DB5-4F8A-901C-46F7D2A4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CE67A-5275-45E3-B389-D4686D59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97B3-26C8-495F-A442-D18B85D2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7EB2-E1BF-4EE6-948E-CCC965A0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7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9EE9-E6C7-48F7-938E-1AC2AF08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8B6E-F54E-4655-A54B-87A1E93DA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9B35D-3E5F-421A-942C-C5D88F78F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1B476-4DEB-43EA-91B9-6778C430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E0EB-AA3A-4E20-9446-D40804DD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30E2B-477C-4F54-A07E-CD96F072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7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FAF9-7B5A-4DCC-9EFC-BB422C7E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CD4BE-F039-4223-9324-516B62ED7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5CCB5-C1BC-411B-BEBD-FA3E450C5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90263-0FE0-42DC-A855-EDBD255BA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E1EB8-B42A-44DF-A5A0-648154316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F99AB-6555-41F0-980D-D7E72790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801F8-697A-40C0-9367-073A955A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CC641-0CA7-4D26-959D-DEB501A1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FE09-5DB3-45A5-9F4B-E90A19EF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7B456-898F-4360-AD68-C331D3E3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DBD8E-AD64-427A-8F92-813E93FD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22DC-08D1-4B62-8941-ED609AC8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7A73A-8915-43BE-8F4D-DE50C768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3F39E-A495-464C-9CF9-3B05D9DA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C1CA8-A413-45B2-9EF8-07F55EE6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5667-B458-4897-996B-7B76F77D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D9822-2740-4055-980C-6D7D0CB0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CEE2F-2D1D-42DE-8805-616222A0D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32977-4A01-4858-B45A-8980BCBE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12DF-D35F-4EB1-AA52-E5F6991E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BCAB9-6BF2-4D69-9D8D-A172BA50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8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123B-C6E2-4674-879D-DBA7C915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CC382-8E42-47F7-B30B-E084D0890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937E0-0EEF-4B87-8C7F-2FC53259B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878BE-E633-47C8-A694-E1C7094A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1D96A-E91D-4B45-B720-ACC629BD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88033-6BF9-4E81-9D5A-63EC5366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9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7784-78DF-4855-AF45-E450E384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A20C1-E783-4F3E-B1D8-574E98B46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DE737-793A-4FE5-9495-E16DABD1C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A820-76C7-4D1B-A03E-287131234D2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1EC1B-D8F5-4DA4-B4C9-229CC48E3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71FA1-3087-4DD1-A5FB-1AB2745AE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ACC47-9705-4883-A730-AE9244A5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aronmberger-nwfsc.github.io/Spatial-Assessment-Modeling-Workshop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github.com/aaronmberger-nwfsc/Spatial-Assessment-Modeling-Worksho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74D7074-32CA-41B7-A76E-9F9CD2318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69" y="323850"/>
            <a:ext cx="8069981" cy="2303553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  <a:t>Spatial Stock Assessment </a:t>
            </a:r>
            <a:b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  <a:t>Simulation Experiment</a:t>
            </a:r>
            <a:b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  <a:t>Webinar Series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31DC316-8B7E-40D3-A008-5471756ED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658" y="3235349"/>
            <a:ext cx="6262816" cy="46975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ndara Light" panose="020E0502030303020204" pitchFamily="34" charset="0"/>
              </a:rPr>
              <a:t>Overview and Introduction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B3AA988-D798-4D6C-BBAE-0BC97CE47147}"/>
              </a:ext>
            </a:extLst>
          </p:cNvPr>
          <p:cNvSpPr txBox="1">
            <a:spLocks/>
          </p:cNvSpPr>
          <p:nvPr/>
        </p:nvSpPr>
        <p:spPr>
          <a:xfrm>
            <a:off x="902676" y="3851015"/>
            <a:ext cx="6262816" cy="46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Candara Light" panose="020E0502030303020204" pitchFamily="34" charset="0"/>
              </a:rPr>
              <a:t>October 13, 2022</a:t>
            </a:r>
          </a:p>
        </p:txBody>
      </p:sp>
      <p:pic>
        <p:nvPicPr>
          <p:cNvPr id="1048" name="Picture 24" descr="Global Engagement Center - United States Department of State">
            <a:extLst>
              <a:ext uri="{FF2B5EF4-FFF2-40B4-BE49-F238E27FC236}">
                <a16:creationId xmlns:a16="http://schemas.microsoft.com/office/drawing/2014/main" id="{4DD5A287-1DC7-46E6-8B24-A695D012F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2"/>
          <a:stretch/>
        </p:blipFill>
        <p:spPr bwMode="auto">
          <a:xfrm>
            <a:off x="490824" y="4781550"/>
            <a:ext cx="3936102" cy="18049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7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6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11989" y="2669345"/>
            <a:ext cx="3649358" cy="1325880"/>
          </a:xfrm>
        </p:spPr>
        <p:txBody>
          <a:bodyPr>
            <a:normAutofit/>
          </a:bodyPr>
          <a:lstStyle/>
          <a:p>
            <a:r>
              <a:rPr lang="en-US" sz="4800" dirty="0"/>
              <a:t>Analyst Teams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513764-D57D-4C5E-AE10-645B450F4CBF}"/>
              </a:ext>
            </a:extLst>
          </p:cNvPr>
          <p:cNvSpPr/>
          <p:nvPr/>
        </p:nvSpPr>
        <p:spPr>
          <a:xfrm>
            <a:off x="614223" y="2990579"/>
            <a:ext cx="2400300" cy="1267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AD744-42B2-4E0A-BFC2-3AB4E7E0D920}"/>
              </a:ext>
            </a:extLst>
          </p:cNvPr>
          <p:cNvSpPr txBox="1"/>
          <p:nvPr/>
        </p:nvSpPr>
        <p:spPr>
          <a:xfrm>
            <a:off x="614222" y="2990579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SPASAM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1606A-7218-495D-A875-DB7096E36DCE}"/>
              </a:ext>
            </a:extLst>
          </p:cNvPr>
          <p:cNvSpPr txBox="1"/>
          <p:nvPr/>
        </p:nvSpPr>
        <p:spPr>
          <a:xfrm>
            <a:off x="1182308" y="3359911"/>
            <a:ext cx="1264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Jon </a:t>
            </a:r>
            <a:r>
              <a:rPr lang="en-US" sz="1400" dirty="0" err="1"/>
              <a:t>Deroba</a:t>
            </a:r>
            <a:endParaRPr lang="en-US" sz="1400" dirty="0"/>
          </a:p>
          <a:p>
            <a:pPr algn="ctr"/>
            <a:r>
              <a:rPr lang="en-US" sz="1400" dirty="0"/>
              <a:t>Amy </a:t>
            </a:r>
            <a:r>
              <a:rPr lang="en-US" sz="1400" dirty="0" err="1"/>
              <a:t>Schueller</a:t>
            </a:r>
            <a:endParaRPr lang="en-US" sz="1400" dirty="0"/>
          </a:p>
          <a:p>
            <a:pPr algn="ctr"/>
            <a:r>
              <a:rPr lang="en-US" sz="1400" dirty="0"/>
              <a:t>Brian </a:t>
            </a:r>
            <a:r>
              <a:rPr lang="en-US" sz="1400" dirty="0" err="1"/>
              <a:t>Langseth</a:t>
            </a:r>
            <a:endParaRPr lang="en-US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A53FF5-583A-4FBD-B736-87C4D1A5C059}"/>
              </a:ext>
            </a:extLst>
          </p:cNvPr>
          <p:cNvSpPr/>
          <p:nvPr/>
        </p:nvSpPr>
        <p:spPr>
          <a:xfrm>
            <a:off x="6597831" y="257175"/>
            <a:ext cx="2400300" cy="1495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28313-C076-47E7-9655-46B1B0591F6B}"/>
              </a:ext>
            </a:extLst>
          </p:cNvPr>
          <p:cNvSpPr txBox="1"/>
          <p:nvPr/>
        </p:nvSpPr>
        <p:spPr>
          <a:xfrm>
            <a:off x="6597830" y="257175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Gadget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AC917-99FF-4636-8ADB-030D1C038BC6}"/>
              </a:ext>
            </a:extLst>
          </p:cNvPr>
          <p:cNvSpPr txBox="1"/>
          <p:nvPr/>
        </p:nvSpPr>
        <p:spPr>
          <a:xfrm>
            <a:off x="6821205" y="626507"/>
            <a:ext cx="1953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Bjarki</a:t>
            </a:r>
            <a:r>
              <a:rPr lang="en-US" sz="1400" dirty="0"/>
              <a:t> </a:t>
            </a:r>
            <a:r>
              <a:rPr lang="en-US" sz="1400" dirty="0" err="1"/>
              <a:t>Elvarsson</a:t>
            </a:r>
            <a:endParaRPr lang="en-US" sz="1400" dirty="0"/>
          </a:p>
          <a:p>
            <a:pPr algn="ctr"/>
            <a:r>
              <a:rPr lang="en-US" sz="1400" dirty="0"/>
              <a:t>Will Butler</a:t>
            </a:r>
          </a:p>
          <a:p>
            <a:pPr algn="ctr"/>
            <a:r>
              <a:rPr lang="en-US" sz="1400" dirty="0"/>
              <a:t>Valerio </a:t>
            </a:r>
            <a:r>
              <a:rPr lang="en-US" sz="1400" dirty="0" err="1"/>
              <a:t>Bartolino</a:t>
            </a:r>
            <a:endParaRPr lang="en-US" sz="1400" dirty="0"/>
          </a:p>
          <a:p>
            <a:pPr algn="ctr"/>
            <a:r>
              <a:rPr lang="en-US" sz="1400" dirty="0"/>
              <a:t>Alfonso Perez-Rodriguez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0E5B09-244E-4077-BC36-EAFEF1429327}"/>
              </a:ext>
            </a:extLst>
          </p:cNvPr>
          <p:cNvSpPr/>
          <p:nvPr/>
        </p:nvSpPr>
        <p:spPr>
          <a:xfrm>
            <a:off x="970898" y="1453751"/>
            <a:ext cx="2400300" cy="11872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40BF9-DA74-4E77-BAF4-CA0ACA844B57}"/>
              </a:ext>
            </a:extLst>
          </p:cNvPr>
          <p:cNvSpPr txBox="1"/>
          <p:nvPr/>
        </p:nvSpPr>
        <p:spPr>
          <a:xfrm>
            <a:off x="970897" y="1453751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SS/VAST-IATTC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5A45D-8D95-4A1D-BA03-5A99B62D093F}"/>
              </a:ext>
            </a:extLst>
          </p:cNvPr>
          <p:cNvSpPr txBox="1"/>
          <p:nvPr/>
        </p:nvSpPr>
        <p:spPr>
          <a:xfrm>
            <a:off x="1347646" y="1823083"/>
            <a:ext cx="1646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Haikun</a:t>
            </a:r>
            <a:r>
              <a:rPr lang="en-US" sz="1400" dirty="0"/>
              <a:t> Xu</a:t>
            </a:r>
          </a:p>
          <a:p>
            <a:pPr algn="ctr"/>
            <a:r>
              <a:rPr lang="en-US" sz="1400" dirty="0"/>
              <a:t>Carolina </a:t>
            </a:r>
            <a:r>
              <a:rPr lang="en-US" sz="1400" dirty="0" err="1"/>
              <a:t>Minte</a:t>
            </a:r>
            <a:r>
              <a:rPr lang="en-US" sz="1400" dirty="0"/>
              <a:t>-Vera</a:t>
            </a:r>
          </a:p>
          <a:p>
            <a:pPr algn="ctr"/>
            <a:r>
              <a:rPr lang="en-US" sz="1400" dirty="0"/>
              <a:t>Mark Maunder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88A7B3-D124-4056-AD10-32B799038E3E}"/>
              </a:ext>
            </a:extLst>
          </p:cNvPr>
          <p:cNvSpPr/>
          <p:nvPr/>
        </p:nvSpPr>
        <p:spPr>
          <a:xfrm>
            <a:off x="7064109" y="5014507"/>
            <a:ext cx="2400300" cy="16647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FCDD5D-35E7-4BB3-91AC-A98926DEDAE7}"/>
              </a:ext>
            </a:extLst>
          </p:cNvPr>
          <p:cNvSpPr txBox="1"/>
          <p:nvPr/>
        </p:nvSpPr>
        <p:spPr>
          <a:xfrm>
            <a:off x="7064108" y="5014507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SS-IOTC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3E313-ACBA-4D99-8559-0A0C710128C1}"/>
              </a:ext>
            </a:extLst>
          </p:cNvPr>
          <p:cNvSpPr txBox="1"/>
          <p:nvPr/>
        </p:nvSpPr>
        <p:spPr>
          <a:xfrm>
            <a:off x="7322751" y="5383839"/>
            <a:ext cx="18830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Massimiliano Cardinale</a:t>
            </a:r>
          </a:p>
          <a:p>
            <a:pPr algn="ctr"/>
            <a:r>
              <a:rPr lang="en-US" sz="1400" dirty="0"/>
              <a:t>Dan Fu</a:t>
            </a:r>
          </a:p>
          <a:p>
            <a:pPr algn="ctr"/>
            <a:r>
              <a:rPr lang="en-US" sz="1400" dirty="0"/>
              <a:t>Kathryn Doering</a:t>
            </a:r>
          </a:p>
          <a:p>
            <a:pPr algn="ctr"/>
            <a:r>
              <a:rPr lang="en-US" sz="1400" dirty="0" err="1"/>
              <a:t>Agurtzane</a:t>
            </a:r>
            <a:r>
              <a:rPr lang="en-US" sz="1400" dirty="0"/>
              <a:t> </a:t>
            </a:r>
            <a:r>
              <a:rPr lang="en-US" sz="1400" dirty="0" err="1"/>
              <a:t>Urtizberea</a:t>
            </a:r>
            <a:endParaRPr lang="en-US" sz="1400" dirty="0"/>
          </a:p>
          <a:p>
            <a:pPr algn="ctr"/>
            <a:r>
              <a:rPr lang="en-US" sz="1400" dirty="0"/>
              <a:t>Richard </a:t>
            </a:r>
            <a:r>
              <a:rPr lang="en-US" sz="1400" dirty="0" err="1"/>
              <a:t>Methot</a:t>
            </a:r>
            <a:endParaRPr lang="en-US" sz="1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4918B7-80CE-42D6-9BBB-DBE0CF1F9489}"/>
              </a:ext>
            </a:extLst>
          </p:cNvPr>
          <p:cNvSpPr/>
          <p:nvPr/>
        </p:nvSpPr>
        <p:spPr>
          <a:xfrm>
            <a:off x="4308924" y="5258855"/>
            <a:ext cx="2400300" cy="1495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A0B90-FF30-4AEC-B5C8-A5498DFA3ED5}"/>
              </a:ext>
            </a:extLst>
          </p:cNvPr>
          <p:cNvSpPr txBox="1"/>
          <p:nvPr/>
        </p:nvSpPr>
        <p:spPr>
          <a:xfrm>
            <a:off x="4308923" y="5258855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SS-ICES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26033-21AF-4D23-80FD-CEF6A7032161}"/>
              </a:ext>
            </a:extLst>
          </p:cNvPr>
          <p:cNvSpPr txBox="1"/>
          <p:nvPr/>
        </p:nvSpPr>
        <p:spPr>
          <a:xfrm>
            <a:off x="4632488" y="5628187"/>
            <a:ext cx="1753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Maria Grazia </a:t>
            </a:r>
            <a:r>
              <a:rPr lang="en-US" sz="1400" dirty="0" err="1"/>
              <a:t>Pennino</a:t>
            </a:r>
            <a:endParaRPr lang="en-US" sz="1400" dirty="0"/>
          </a:p>
          <a:p>
            <a:pPr algn="ctr"/>
            <a:r>
              <a:rPr lang="en-US" sz="1400" dirty="0"/>
              <a:t>Francisco </a:t>
            </a:r>
            <a:r>
              <a:rPr lang="en-US" sz="1400" dirty="0" err="1"/>
              <a:t>Izquierdo</a:t>
            </a:r>
            <a:endParaRPr lang="en-US" sz="1400" dirty="0"/>
          </a:p>
          <a:p>
            <a:pPr algn="ctr"/>
            <a:r>
              <a:rPr lang="en-US" sz="1400" dirty="0"/>
              <a:t>Giancarlo Correa</a:t>
            </a:r>
          </a:p>
          <a:p>
            <a:pPr algn="ctr"/>
            <a:r>
              <a:rPr lang="en-US" sz="1400" dirty="0"/>
              <a:t>Marta </a:t>
            </a:r>
            <a:r>
              <a:rPr lang="en-US" sz="1400" dirty="0" err="1"/>
              <a:t>Cousido</a:t>
            </a:r>
            <a:r>
              <a:rPr lang="en-US" sz="1400" dirty="0"/>
              <a:t> Rocha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FC28684-A430-4827-BE27-9C83EA5296B4}"/>
              </a:ext>
            </a:extLst>
          </p:cNvPr>
          <p:cNvSpPr/>
          <p:nvPr/>
        </p:nvSpPr>
        <p:spPr>
          <a:xfrm>
            <a:off x="3546077" y="257175"/>
            <a:ext cx="2400300" cy="13070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5161B-77A0-4236-A8EC-DE7F5BF64ED5}"/>
              </a:ext>
            </a:extLst>
          </p:cNvPr>
          <p:cNvSpPr txBox="1"/>
          <p:nvPr/>
        </p:nvSpPr>
        <p:spPr>
          <a:xfrm>
            <a:off x="3546076" y="257175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CASAL (YFT)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AFE90-A97D-409E-AAD2-E2CF2E1A9244}"/>
              </a:ext>
            </a:extLst>
          </p:cNvPr>
          <p:cNvSpPr txBox="1"/>
          <p:nvPr/>
        </p:nvSpPr>
        <p:spPr>
          <a:xfrm>
            <a:off x="4021987" y="626507"/>
            <a:ext cx="14484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Craig Marsh</a:t>
            </a:r>
          </a:p>
          <a:p>
            <a:pPr algn="ctr"/>
            <a:r>
              <a:rPr lang="en-US" sz="1400" dirty="0"/>
              <a:t>Teresa </a:t>
            </a:r>
            <a:r>
              <a:rPr lang="en-US" sz="1400" dirty="0" err="1"/>
              <a:t>A’mar</a:t>
            </a:r>
            <a:endParaRPr lang="en-US" sz="1400" dirty="0"/>
          </a:p>
          <a:p>
            <a:pPr algn="ctr"/>
            <a:r>
              <a:rPr lang="en-US" sz="1400" dirty="0"/>
              <a:t>Jeremy McKenzie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3CB3BCE-E73F-4DA7-9E89-D6870BEF32A8}"/>
              </a:ext>
            </a:extLst>
          </p:cNvPr>
          <p:cNvSpPr/>
          <p:nvPr/>
        </p:nvSpPr>
        <p:spPr>
          <a:xfrm>
            <a:off x="9658818" y="3005831"/>
            <a:ext cx="2400300" cy="21852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8D5909-BC27-4E0A-BBD9-27262F6A11A6}"/>
              </a:ext>
            </a:extLst>
          </p:cNvPr>
          <p:cNvSpPr txBox="1"/>
          <p:nvPr/>
        </p:nvSpPr>
        <p:spPr>
          <a:xfrm>
            <a:off x="9658817" y="3005831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MFCL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605F4-F7BD-4D05-9C89-5C796097E614}"/>
              </a:ext>
            </a:extLst>
          </p:cNvPr>
          <p:cNvSpPr txBox="1"/>
          <p:nvPr/>
        </p:nvSpPr>
        <p:spPr>
          <a:xfrm>
            <a:off x="9829678" y="3375163"/>
            <a:ext cx="20585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Nicholas Ducharme-Barth</a:t>
            </a:r>
          </a:p>
          <a:p>
            <a:pPr algn="ctr"/>
            <a:r>
              <a:rPr lang="en-US" sz="1400" dirty="0"/>
              <a:t>Matt Vincent</a:t>
            </a:r>
          </a:p>
          <a:p>
            <a:pPr algn="ctr"/>
            <a:r>
              <a:rPr lang="en-US" sz="1400" dirty="0"/>
              <a:t>John Hampton</a:t>
            </a:r>
          </a:p>
          <a:p>
            <a:pPr algn="ctr"/>
            <a:r>
              <a:rPr lang="en-US" sz="1400" dirty="0"/>
              <a:t>Paul Hamer</a:t>
            </a:r>
          </a:p>
          <a:p>
            <a:pPr algn="ctr"/>
            <a:r>
              <a:rPr lang="en-US" sz="1400" dirty="0" err="1"/>
              <a:t>Arni</a:t>
            </a:r>
            <a:r>
              <a:rPr lang="en-US" sz="1400" dirty="0"/>
              <a:t> Magnusson</a:t>
            </a:r>
          </a:p>
          <a:p>
            <a:pPr algn="ctr"/>
            <a:r>
              <a:rPr lang="en-US" sz="1400" dirty="0"/>
              <a:t>Claudio Jordan-Castillo</a:t>
            </a:r>
          </a:p>
          <a:p>
            <a:pPr algn="ctr"/>
            <a:r>
              <a:rPr lang="en-US" sz="1400" dirty="0" err="1"/>
              <a:t>Jemery</a:t>
            </a:r>
            <a:r>
              <a:rPr lang="en-US" sz="1400" dirty="0"/>
              <a:t> Day</a:t>
            </a:r>
          </a:p>
          <a:p>
            <a:pPr algn="ctr"/>
            <a:r>
              <a:rPr lang="en-US" sz="1400" dirty="0"/>
              <a:t>Thomas Tilak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5AA25B-622B-453B-9E41-004B9B5093CA}"/>
              </a:ext>
            </a:extLst>
          </p:cNvPr>
          <p:cNvSpPr/>
          <p:nvPr/>
        </p:nvSpPr>
        <p:spPr>
          <a:xfrm>
            <a:off x="1489115" y="4729297"/>
            <a:ext cx="2400300" cy="11872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BD42D-18F3-4586-B623-BD5F43FA5B6D}"/>
              </a:ext>
            </a:extLst>
          </p:cNvPr>
          <p:cNvSpPr txBox="1"/>
          <p:nvPr/>
        </p:nvSpPr>
        <p:spPr>
          <a:xfrm>
            <a:off x="1489114" y="4729297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CASAL2 (TOA)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227D92-A53C-4E17-AB05-C0A29015B097}"/>
              </a:ext>
            </a:extLst>
          </p:cNvPr>
          <p:cNvSpPr txBox="1"/>
          <p:nvPr/>
        </p:nvSpPr>
        <p:spPr>
          <a:xfrm>
            <a:off x="1964548" y="509862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Arnaud </a:t>
            </a:r>
            <a:r>
              <a:rPr lang="en-US" sz="1400" dirty="0" err="1"/>
              <a:t>Gruss</a:t>
            </a:r>
            <a:endParaRPr lang="en-US" sz="1400" dirty="0"/>
          </a:p>
          <a:p>
            <a:pPr algn="ctr"/>
            <a:r>
              <a:rPr lang="en-US" sz="1400" dirty="0"/>
              <a:t>Sophie </a:t>
            </a:r>
            <a:r>
              <a:rPr lang="en-US" sz="1400" dirty="0" err="1"/>
              <a:t>Mormede</a:t>
            </a:r>
            <a:endParaRPr lang="en-US" sz="1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E933888-E0E9-4828-92CA-866D7F5C4723}"/>
              </a:ext>
            </a:extLst>
          </p:cNvPr>
          <p:cNvSpPr/>
          <p:nvPr/>
        </p:nvSpPr>
        <p:spPr>
          <a:xfrm>
            <a:off x="9284802" y="1608522"/>
            <a:ext cx="2400300" cy="10804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B5AF44-DA63-4490-B874-9272932BE0CF}"/>
              </a:ext>
            </a:extLst>
          </p:cNvPr>
          <p:cNvSpPr txBox="1"/>
          <p:nvPr/>
        </p:nvSpPr>
        <p:spPr>
          <a:xfrm>
            <a:off x="9284801" y="1608521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Spatiotemporal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082DDC-689B-4118-B2A9-B3669AA56172}"/>
              </a:ext>
            </a:extLst>
          </p:cNvPr>
          <p:cNvSpPr txBox="1"/>
          <p:nvPr/>
        </p:nvSpPr>
        <p:spPr>
          <a:xfrm>
            <a:off x="9842820" y="1977853"/>
            <a:ext cx="128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Ji Cao</a:t>
            </a:r>
          </a:p>
          <a:p>
            <a:pPr algn="ctr"/>
            <a:r>
              <a:rPr lang="en-US" sz="1400" dirty="0"/>
              <a:t>Maxime Olmos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A3DD8B-9A63-4937-81D0-3B24634563A7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835562" y="1752600"/>
            <a:ext cx="962419" cy="115090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1D398A-7CFB-44F4-8D37-461C9BC74B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093635" y="2148732"/>
            <a:ext cx="1191167" cy="102821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E2AC28-5610-46CE-9AC5-50DC8EC65DC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161347" y="3429000"/>
            <a:ext cx="1497471" cy="66943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7607C-9C43-4D4A-B99E-239F830BDB13}"/>
              </a:ext>
            </a:extLst>
          </p:cNvPr>
          <p:cNvCxnSpPr>
            <a:cxnSpLocks/>
          </p:cNvCxnSpPr>
          <p:nvPr/>
        </p:nvCxnSpPr>
        <p:spPr>
          <a:xfrm>
            <a:off x="7299994" y="3679502"/>
            <a:ext cx="861353" cy="1335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1CA605-16C7-43FB-9AAF-6206C3DF6E03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509073" y="3714998"/>
            <a:ext cx="132940" cy="154385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79D23D-0186-4573-B3C4-54115CAA1157}"/>
              </a:ext>
            </a:extLst>
          </p:cNvPr>
          <p:cNvCxnSpPr>
            <a:cxnSpLocks/>
          </p:cNvCxnSpPr>
          <p:nvPr/>
        </p:nvCxnSpPr>
        <p:spPr>
          <a:xfrm flipH="1">
            <a:off x="3811153" y="3526634"/>
            <a:ext cx="861353" cy="12671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7FF91F-A191-4CBD-9B1D-F438D069342D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014523" y="3305033"/>
            <a:ext cx="1400262" cy="31911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EA2E29-C959-41BA-AEB7-B85E53CCF8DB}"/>
              </a:ext>
            </a:extLst>
          </p:cNvPr>
          <p:cNvCxnSpPr>
            <a:cxnSpLocks/>
          </p:cNvCxnSpPr>
          <p:nvPr/>
        </p:nvCxnSpPr>
        <p:spPr>
          <a:xfrm flipH="1" flipV="1">
            <a:off x="3323886" y="2561747"/>
            <a:ext cx="1373095" cy="5243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655C9B-2218-417C-9749-B9860678E4A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4746227" y="1564192"/>
            <a:ext cx="902522" cy="134004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ACAA410-1CB3-44D0-8A85-42076BD53BEA}"/>
              </a:ext>
            </a:extLst>
          </p:cNvPr>
          <p:cNvSpPr/>
          <p:nvPr/>
        </p:nvSpPr>
        <p:spPr>
          <a:xfrm>
            <a:off x="4398797" y="2885952"/>
            <a:ext cx="3811094" cy="861514"/>
          </a:xfrm>
          <a:prstGeom prst="ellipse">
            <a:avLst/>
          </a:prstGeom>
          <a:solidFill>
            <a:schemeClr val="accent2">
              <a:lumMod val="75000"/>
              <a:alpha val="14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75" y="16340"/>
            <a:ext cx="10515600" cy="1325880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7411" y="1339323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657752" y="1438911"/>
            <a:ext cx="2550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Simulation Experiment</a:t>
            </a:r>
            <a:endParaRPr lang="en-US" sz="2000" dirty="0">
              <a:latin typeface="Candara Light" panose="020E0502030303020204" pitchFamily="34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Bent Arrow 12"/>
          <p:cNvSpPr/>
          <p:nvPr/>
        </p:nvSpPr>
        <p:spPr>
          <a:xfrm rot="5400000">
            <a:off x="4307028" y="1219798"/>
            <a:ext cx="899662" cy="1748792"/>
          </a:xfrm>
          <a:prstGeom prst="bentArrow">
            <a:avLst>
              <a:gd name="adj1" fmla="val 25000"/>
              <a:gd name="adj2" fmla="val 25931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67798" y="2711145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4670595" y="2810733"/>
            <a:ext cx="172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Webinar Series</a:t>
            </a:r>
            <a:endParaRPr lang="en-US" sz="2000" dirty="0">
              <a:latin typeface="Candara Light" panose="020E0502030303020204" pitchFamily="34" charset="0"/>
            </a:endParaRPr>
          </a:p>
          <a:p>
            <a:pPr algn="ctr"/>
            <a:endParaRPr lang="en-US" sz="2000" dirty="0"/>
          </a:p>
        </p:txBody>
      </p:sp>
      <p:sp>
        <p:nvSpPr>
          <p:cNvPr id="22" name="Bent Arrow 21"/>
          <p:cNvSpPr/>
          <p:nvPr/>
        </p:nvSpPr>
        <p:spPr>
          <a:xfrm rot="5400000">
            <a:off x="7996060" y="2654946"/>
            <a:ext cx="899662" cy="1748792"/>
          </a:xfrm>
          <a:prstGeom prst="bentArrow">
            <a:avLst>
              <a:gd name="adj1" fmla="val 25000"/>
              <a:gd name="adj2" fmla="val 25931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55039" y="4143247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8075519" y="4242835"/>
            <a:ext cx="2490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Workshop (in person)</a:t>
            </a:r>
          </a:p>
          <a:p>
            <a:pPr algn="ctr"/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756733" y="4738591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March 2023</a:t>
            </a:r>
            <a:endParaRPr lang="en-US" sz="1600" dirty="0">
              <a:latin typeface="Candara Light" panose="020E0502030303020204" pitchFamily="34" charset="0"/>
            </a:endParaRPr>
          </a:p>
        </p:txBody>
      </p:sp>
      <p:pic>
        <p:nvPicPr>
          <p:cNvPr id="1034" name="Picture 10" descr="Dual Monitors with Zoom – LLS Technology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12" y="3759771"/>
            <a:ext cx="2522253" cy="13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10" y="1239119"/>
            <a:ext cx="2199698" cy="26098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19602" r="26190" b="46821"/>
          <a:stretch/>
        </p:blipFill>
        <p:spPr>
          <a:xfrm>
            <a:off x="1174615" y="2353301"/>
            <a:ext cx="1414913" cy="22482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07D68A-2907-4191-B352-B6B748A1B60B}"/>
              </a:ext>
            </a:extLst>
          </p:cNvPr>
          <p:cNvSpPr txBox="1"/>
          <p:nvPr/>
        </p:nvSpPr>
        <p:spPr>
          <a:xfrm>
            <a:off x="407403" y="1900522"/>
            <a:ext cx="2744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2021 - 2022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C41AA-0CAA-4AAB-96FC-6353886AE37A}"/>
              </a:ext>
            </a:extLst>
          </p:cNvPr>
          <p:cNvSpPr txBox="1"/>
          <p:nvPr/>
        </p:nvSpPr>
        <p:spPr>
          <a:xfrm>
            <a:off x="4116220" y="3265419"/>
            <a:ext cx="2744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October 2022 – January 2023</a:t>
            </a:r>
          </a:p>
        </p:txBody>
      </p:sp>
    </p:spTree>
    <p:extLst>
      <p:ext uri="{BB962C8B-B14F-4D97-AF65-F5344CB8AC3E}">
        <p14:creationId xmlns:p14="http://schemas.microsoft.com/office/powerpoint/2010/main" val="340725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2A43-5424-4836-B25D-BCE35389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460375"/>
            <a:ext cx="10515600" cy="1325563"/>
          </a:xfrm>
        </p:spPr>
        <p:txBody>
          <a:bodyPr/>
          <a:lstStyle/>
          <a:p>
            <a:r>
              <a:rPr lang="en-US" dirty="0"/>
              <a:t>Upcoming 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4A669-DE6D-4AFC-9BA0-CC85E66D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947"/>
            <a:ext cx="12192000" cy="2920705"/>
          </a:xfrm>
          <a:prstGeom prst="rect">
            <a:avLst/>
          </a:prstGeom>
        </p:spPr>
      </p:pic>
      <p:pic>
        <p:nvPicPr>
          <p:cNvPr id="7182" name="Picture 14" descr="mark-calendar-large | 32nd LD Democrats">
            <a:extLst>
              <a:ext uri="{FF2B5EF4-FFF2-40B4-BE49-F238E27FC236}">
                <a16:creationId xmlns:a16="http://schemas.microsoft.com/office/drawing/2014/main" id="{50FE7789-C8B3-4586-8A7A-03527F3A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0626">
            <a:off x="8582022" y="298052"/>
            <a:ext cx="2933701" cy="165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F-2233-4EF0-842C-E79731A2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84"/>
            <a:ext cx="10515600" cy="1325563"/>
          </a:xfrm>
        </p:spPr>
        <p:txBody>
          <a:bodyPr/>
          <a:lstStyle/>
          <a:p>
            <a:r>
              <a:rPr lang="en-US" dirty="0"/>
              <a:t>Workshop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44C5-D45C-4FF9-AEEC-75BE31288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547"/>
            <a:ext cx="10803194" cy="47353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Compare aggregate results across modeling frameworks                                 to understand influence of model structure (panmictic,                              fleets-as-areas, spatially stratified, spatiotemporal, etc.)                                   on interpretations of spatial dynamics</a:t>
            </a:r>
          </a:p>
          <a:p>
            <a:r>
              <a:rPr lang="en-US" dirty="0">
                <a:latin typeface="Candara Light" panose="020E0502030303020204" pitchFamily="34" charset="0"/>
              </a:rPr>
              <a:t>Further explore and compare how analysts familiar with spatial assessment platforms develop spatial models.</a:t>
            </a:r>
          </a:p>
          <a:p>
            <a:r>
              <a:rPr lang="en-US" dirty="0">
                <a:latin typeface="Candara Light" panose="020E0502030303020204" pitchFamily="34" charset="0"/>
              </a:rPr>
              <a:t>Share experiences and lessons learned from practical applications of spatial stock assessment models among international partners. </a:t>
            </a:r>
          </a:p>
          <a:p>
            <a:r>
              <a:rPr lang="en-US" dirty="0">
                <a:latin typeface="Candara Light" panose="020E0502030303020204" pitchFamily="34" charset="0"/>
              </a:rPr>
              <a:t>Discuss best practices and salient features of the next generation of spatial models.</a:t>
            </a:r>
          </a:p>
          <a:p>
            <a:r>
              <a:rPr lang="en-US" dirty="0">
                <a:latin typeface="Candara Light" panose="020E0502030303020204" pitchFamily="34" charset="0"/>
              </a:rPr>
              <a:t>Create recommendations for operationalizing spatial stock assessment models into fisheries management frameworks.</a:t>
            </a:r>
          </a:p>
        </p:txBody>
      </p:sp>
      <p:pic>
        <p:nvPicPr>
          <p:cNvPr id="8194" name="Picture 2" descr="What Are SMART Goals?">
            <a:extLst>
              <a:ext uri="{FF2B5EF4-FFF2-40B4-BE49-F238E27FC236}">
                <a16:creationId xmlns:a16="http://schemas.microsoft.com/office/drawing/2014/main" id="{53D7263A-58DC-435F-B74E-F1C426EC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50" y="194871"/>
            <a:ext cx="3199350" cy="19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CE06E-BC17-4E9A-AF89-4FF461B517BD}"/>
              </a:ext>
            </a:extLst>
          </p:cNvPr>
          <p:cNvSpPr txBox="1"/>
          <p:nvPr/>
        </p:nvSpPr>
        <p:spPr>
          <a:xfrm>
            <a:off x="0" y="613990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Candara Light" panose="020E0502030303020204" pitchFamily="34" charset="0"/>
              </a:rPr>
              <a:t> - - - - - - - A forum for presentation, discussion, and recommendation - - - - - - -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97983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922F-2233-4EF0-842C-E79731A2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4"/>
            <a:ext cx="10515600" cy="1325563"/>
          </a:xfrm>
        </p:spPr>
        <p:txBody>
          <a:bodyPr/>
          <a:lstStyle/>
          <a:p>
            <a:r>
              <a:rPr lang="en-US" dirty="0"/>
              <a:t>Webinars – Some Discussion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44C5-D45C-4FF9-AEEC-75BE31288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306"/>
            <a:ext cx="10515600" cy="5490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Spatial data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What data types are needed to fit spatial stock assessments? 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What novel or unique data types could help to parametrize spatial models?</a:t>
            </a:r>
          </a:p>
          <a:p>
            <a:r>
              <a:rPr lang="en-US" dirty="0">
                <a:latin typeface="Candara Light" panose="020E0502030303020204" pitchFamily="34" charset="0"/>
              </a:rPr>
              <a:t>Spatial modelling capabilities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Which were the most useful/important for you?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Were there options that would have been useful but were unavailable?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What limits current spatial assessment platforms, and how might these be overcome?</a:t>
            </a:r>
          </a:p>
          <a:p>
            <a:r>
              <a:rPr lang="en-US" dirty="0">
                <a:latin typeface="Candara Light" panose="020E0502030303020204" pitchFamily="34" charset="0"/>
              </a:rPr>
              <a:t>Model diagnostics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What types of diagnostic tools and residual analyses are useful for identifying when spatial processes need to be incorporated into a stock assessment?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How did you arrive at final model parameterization?</a:t>
            </a:r>
          </a:p>
          <a:p>
            <a:r>
              <a:rPr lang="en-US" dirty="0">
                <a:latin typeface="Candara Light" panose="020E0502030303020204" pitchFamily="34" charset="0"/>
              </a:rPr>
              <a:t>Management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What factors limit wider implementation of spatially explicit stock assessments, and how might these be addressed in the future?</a:t>
            </a:r>
          </a:p>
          <a:p>
            <a:pPr lvl="1"/>
            <a:r>
              <a:rPr lang="en-US" dirty="0">
                <a:latin typeface="Candara Light" panose="020E0502030303020204" pitchFamily="34" charset="0"/>
              </a:rPr>
              <a:t>How can biological reference points that adequately account for spatial structure be developed?</a:t>
            </a:r>
          </a:p>
        </p:txBody>
      </p:sp>
    </p:spTree>
    <p:extLst>
      <p:ext uri="{BB962C8B-B14F-4D97-AF65-F5344CB8AC3E}">
        <p14:creationId xmlns:p14="http://schemas.microsoft.com/office/powerpoint/2010/main" val="187676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3BE1-7A11-433A-82B6-72FEE5D5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participation and attention!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03F5E2-207F-40D2-897E-F4B1DC54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8" y="3687867"/>
            <a:ext cx="1706589" cy="287304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19677-8C14-4A63-AC86-57370153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04" y="5289475"/>
            <a:ext cx="3146271" cy="1271438"/>
          </a:xfrm>
          <a:prstGeom prst="rect">
            <a:avLst/>
          </a:prstGeom>
        </p:spPr>
      </p:pic>
      <p:pic>
        <p:nvPicPr>
          <p:cNvPr id="5" name="Picture 4" descr="iotc">
            <a:extLst>
              <a:ext uri="{FF2B5EF4-FFF2-40B4-BE49-F238E27FC236}">
                <a16:creationId xmlns:a16="http://schemas.microsoft.com/office/drawing/2014/main" id="{EAC352C5-A48B-4D9A-9832-831F868D1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2"/>
          <a:stretch/>
        </p:blipFill>
        <p:spPr bwMode="auto">
          <a:xfrm>
            <a:off x="131583" y="5299764"/>
            <a:ext cx="1211136" cy="135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caren.barcelo\AppData\Local\Microsoft\Windows\INetCache\Content.Word\iattc.png">
            <a:extLst>
              <a:ext uri="{FF2B5EF4-FFF2-40B4-BE49-F238E27FC236}">
                <a16:creationId xmlns:a16="http://schemas.microsoft.com/office/drawing/2014/main" id="{9E1F6C48-56D5-46AA-98A9-BEF533DACEA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 r="6054"/>
          <a:stretch/>
        </p:blipFill>
        <p:spPr bwMode="auto">
          <a:xfrm>
            <a:off x="3774758" y="5698953"/>
            <a:ext cx="1235392" cy="861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siro">
            <a:extLst>
              <a:ext uri="{FF2B5EF4-FFF2-40B4-BE49-F238E27FC236}">
                <a16:creationId xmlns:a16="http://schemas.microsoft.com/office/drawing/2014/main" id="{DA91BD50-3E32-4DD2-A129-06C627C5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55" y="5474377"/>
            <a:ext cx="1211136" cy="118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067E27-EBDD-4144-9678-EAB1B3431803}"/>
              </a:ext>
            </a:extLst>
          </p:cNvPr>
          <p:cNvSpPr txBox="1"/>
          <p:nvPr/>
        </p:nvSpPr>
        <p:spPr>
          <a:xfrm>
            <a:off x="933869" y="3013501"/>
            <a:ext cx="6723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ndara Light" panose="020E0502030303020204" pitchFamily="34" charset="0"/>
              </a:rPr>
              <a:t>Main site: </a:t>
            </a:r>
            <a:r>
              <a:rPr lang="en-US" sz="2400" dirty="0">
                <a:latin typeface="Candara Light" panose="020E0502030303020204" pitchFamily="34" charset="0"/>
                <a:hlinkClick r:id="rId7"/>
              </a:rPr>
              <a:t>https://github.com/aaronmberger-nwfsc/</a:t>
            </a:r>
          </a:p>
          <a:p>
            <a:r>
              <a:rPr lang="en-US" sz="2400" dirty="0">
                <a:latin typeface="Candara Light" panose="020E0502030303020204" pitchFamily="34" charset="0"/>
                <a:hlinkClick r:id="rId7"/>
              </a:rPr>
              <a:t>Spatial-Assessment-Modeling-Workshop</a:t>
            </a:r>
            <a:endParaRPr lang="en-US" sz="2400" dirty="0">
              <a:latin typeface="Candara Light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867F-7696-4449-A401-5F355523AE10}"/>
              </a:ext>
            </a:extLst>
          </p:cNvPr>
          <p:cNvSpPr txBox="1"/>
          <p:nvPr/>
        </p:nvSpPr>
        <p:spPr>
          <a:xfrm>
            <a:off x="931114" y="3993438"/>
            <a:ext cx="6696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ndara Light" panose="020E0502030303020204" pitchFamily="34" charset="0"/>
              </a:rPr>
              <a:t>Pkgdown</a:t>
            </a:r>
            <a:r>
              <a:rPr lang="en-US" sz="2400" dirty="0">
                <a:latin typeface="Candara Light" panose="020E0502030303020204" pitchFamily="34" charset="0"/>
              </a:rPr>
              <a:t>: </a:t>
            </a:r>
            <a:r>
              <a:rPr lang="en-US" sz="2400" dirty="0">
                <a:latin typeface="Candara Light" panose="020E0502030303020204" pitchFamily="34" charset="0"/>
                <a:hlinkClick r:id="rId8"/>
              </a:rPr>
              <a:t>https://aaronmberger-nwfsc.github.io/</a:t>
            </a:r>
          </a:p>
          <a:p>
            <a:r>
              <a:rPr lang="en-US" sz="2400" dirty="0">
                <a:latin typeface="Candara Light" panose="020E0502030303020204" pitchFamily="34" charset="0"/>
                <a:hlinkClick r:id="rId8"/>
              </a:rPr>
              <a:t>Spatial-Assessment-Modeling-Workshop/</a:t>
            </a:r>
            <a:endParaRPr lang="en-US" sz="2400" dirty="0">
              <a:latin typeface="Candara Light" panose="020E05020303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E76F0-9CBD-4185-94B1-BF9137836B2C}"/>
              </a:ext>
            </a:extLst>
          </p:cNvPr>
          <p:cNvSpPr txBox="1"/>
          <p:nvPr/>
        </p:nvSpPr>
        <p:spPr>
          <a:xfrm>
            <a:off x="933869" y="2430451"/>
            <a:ext cx="2675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>
                <a:latin typeface="Candara Light" panose="020E0502030303020204" pitchFamily="34" charset="0"/>
              </a:rPr>
              <a:t>Github</a:t>
            </a:r>
            <a:r>
              <a:rPr lang="en-US" sz="2800" b="1" u="sng" dirty="0">
                <a:latin typeface="Candara Light" panose="020E0502030303020204" pitchFamily="34" charset="0"/>
              </a:rPr>
              <a:t> resources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00718-B504-4B13-8D31-C5589FC4DC84}"/>
              </a:ext>
            </a:extLst>
          </p:cNvPr>
          <p:cNvSpPr txBox="1"/>
          <p:nvPr/>
        </p:nvSpPr>
        <p:spPr>
          <a:xfrm rot="20677955">
            <a:off x="7665251" y="3404639"/>
            <a:ext cx="2280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Check out background</a:t>
            </a:r>
          </a:p>
          <a:p>
            <a:pPr algn="ctr"/>
            <a:r>
              <a:rPr lang="en-US" dirty="0"/>
              <a:t>documentation (docs)</a:t>
            </a:r>
          </a:p>
          <a:p>
            <a:pPr algn="ctr"/>
            <a:r>
              <a:rPr lang="en-US" dirty="0"/>
              <a:t> and guidance articles!</a:t>
            </a:r>
          </a:p>
        </p:txBody>
      </p:sp>
    </p:spTree>
    <p:extLst>
      <p:ext uri="{BB962C8B-B14F-4D97-AF65-F5344CB8AC3E}">
        <p14:creationId xmlns:p14="http://schemas.microsoft.com/office/powerpoint/2010/main" val="370960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What is a Triangulated Irregular Network (TIN) and What is its Importance  in Civil Engineering? — ECI Technologies">
            <a:extLst>
              <a:ext uri="{FF2B5EF4-FFF2-40B4-BE49-F238E27FC236}">
                <a16:creationId xmlns:a16="http://schemas.microsoft.com/office/drawing/2014/main" id="{DE2FEA18-E724-4C24-BF4C-E8EA3A4A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681BB9-A436-4EC9-9D7C-5827426A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499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D2843-53A9-4D1D-B6DC-0867EB9B5320}"/>
              </a:ext>
            </a:extLst>
          </p:cNvPr>
          <p:cNvSpPr/>
          <p:nvPr/>
        </p:nvSpPr>
        <p:spPr>
          <a:xfrm>
            <a:off x="3674843" y="5020263"/>
            <a:ext cx="4833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gradFill flip="none" rotWithShape="1">
                  <a:gsLst>
                    <a:gs pos="0">
                      <a:srgbClr val="FFFFCC">
                        <a:shade val="30000"/>
                        <a:satMod val="115000"/>
                      </a:srgbClr>
                    </a:gs>
                    <a:gs pos="50000">
                      <a:srgbClr val="FFFFCC">
                        <a:shade val="67500"/>
                        <a:satMod val="115000"/>
                      </a:srgbClr>
                    </a:gs>
                    <a:gs pos="100000">
                      <a:srgbClr val="FFFFCC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latin typeface="Merriweather"/>
              </a:rPr>
              <a:t>“Time and space are not </a:t>
            </a:r>
            <a:r>
              <a:rPr lang="en-US" i="1" dirty="0">
                <a:gradFill flip="none" rotWithShape="1">
                  <a:gsLst>
                    <a:gs pos="0">
                      <a:srgbClr val="FFFFCC">
                        <a:shade val="30000"/>
                        <a:satMod val="115000"/>
                      </a:srgbClr>
                    </a:gs>
                    <a:gs pos="50000">
                      <a:srgbClr val="FFFFCC">
                        <a:shade val="67500"/>
                        <a:satMod val="115000"/>
                      </a:srgbClr>
                    </a:gs>
                    <a:gs pos="100000">
                      <a:srgbClr val="FFFFCC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Merriweather"/>
              </a:rPr>
              <a:t>conditions of existence, time and space is a model for thinking.”</a:t>
            </a:r>
            <a:endParaRPr lang="en-US" b="0" i="1" dirty="0">
              <a:gradFill flip="none" rotWithShape="1">
                <a:gsLst>
                  <a:gs pos="0">
                    <a:srgbClr val="FFFFCC">
                      <a:shade val="30000"/>
                      <a:satMod val="115000"/>
                    </a:srgbClr>
                  </a:gs>
                  <a:gs pos="50000">
                    <a:srgbClr val="FFFFCC">
                      <a:shade val="67500"/>
                      <a:satMod val="115000"/>
                    </a:srgbClr>
                  </a:gs>
                  <a:gs pos="100000">
                    <a:srgbClr val="FFFFC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/>
              <a:latin typeface="Merriweather"/>
            </a:endParaRPr>
          </a:p>
          <a:p>
            <a:pPr algn="r"/>
            <a:r>
              <a:rPr lang="en-US" i="1" dirty="0">
                <a:gradFill flip="none" rotWithShape="1">
                  <a:gsLst>
                    <a:gs pos="0">
                      <a:srgbClr val="FFFFCC">
                        <a:shade val="30000"/>
                        <a:satMod val="115000"/>
                      </a:srgbClr>
                    </a:gs>
                    <a:gs pos="50000">
                      <a:srgbClr val="FFFFCC">
                        <a:shade val="67500"/>
                        <a:satMod val="115000"/>
                      </a:srgbClr>
                    </a:gs>
                    <a:gs pos="100000">
                      <a:srgbClr val="FFFFCC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Merriweather"/>
              </a:rPr>
              <a:t>- Einstein</a:t>
            </a:r>
            <a:endParaRPr lang="en-US" i="1" dirty="0">
              <a:gradFill flip="none" rotWithShape="1">
                <a:gsLst>
                  <a:gs pos="0">
                    <a:srgbClr val="FFFFCC">
                      <a:shade val="30000"/>
                      <a:satMod val="115000"/>
                    </a:srgbClr>
                  </a:gs>
                  <a:gs pos="50000">
                    <a:srgbClr val="FFFFCC">
                      <a:shade val="67500"/>
                      <a:satMod val="115000"/>
                    </a:srgbClr>
                  </a:gs>
                  <a:gs pos="100000">
                    <a:srgbClr val="FFFFC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0609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D28F-232F-4955-8F7D-C2AB0CF8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88B5-8352-45C1-9BA5-59E166B10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1323"/>
            <a:ext cx="6511506" cy="334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 Organizers</a:t>
            </a:r>
          </a:p>
          <a:p>
            <a:pPr marL="0" indent="0">
              <a:buNone/>
            </a:pPr>
            <a:r>
              <a:rPr lang="en-US" dirty="0">
                <a:latin typeface="Candara Light" panose="020E0502030303020204" pitchFamily="34" charset="0"/>
              </a:rPr>
              <a:t>Aaron Berger, Simon Hoyle, Daniel </a:t>
            </a:r>
            <a:r>
              <a:rPr lang="en-US" dirty="0" err="1">
                <a:latin typeface="Candara Light" panose="020E0502030303020204" pitchFamily="34" charset="0"/>
              </a:rPr>
              <a:t>Goethel</a:t>
            </a:r>
            <a:r>
              <a:rPr lang="en-US" dirty="0">
                <a:latin typeface="Candara Light" panose="020E0502030303020204" pitchFamily="34" charset="0"/>
              </a:rPr>
              <a:t>, Patrick Lynch, Caren Barceló </a:t>
            </a:r>
          </a:p>
          <a:p>
            <a:pPr marL="0" indent="0">
              <a:buNone/>
            </a:pPr>
            <a:endParaRPr lang="en-US" sz="400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ndara Light" panose="020E0502030303020204" pitchFamily="34" charset="0"/>
              </a:rPr>
              <a:t>Jennifer Devine, Alistair Dunn, Craig Marsh, Jeremy McKenzie, Sophie </a:t>
            </a:r>
            <a:r>
              <a:rPr lang="en-US" dirty="0" err="1">
                <a:latin typeface="Candara Light" panose="020E0502030303020204" pitchFamily="34" charset="0"/>
              </a:rPr>
              <a:t>Mormede</a:t>
            </a:r>
            <a:endParaRPr lang="en-US" dirty="0">
              <a:latin typeface="Candara Light" panose="020E0502030303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0E55-7007-4317-B0C1-81A0DA40B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16" y="307254"/>
            <a:ext cx="4639214" cy="61856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6A382E0-7608-403F-ADF1-F1181C87A26E}"/>
              </a:ext>
            </a:extLst>
          </p:cNvPr>
          <p:cNvSpPr/>
          <p:nvPr/>
        </p:nvSpPr>
        <p:spPr>
          <a:xfrm>
            <a:off x="1291267" y="5067300"/>
            <a:ext cx="1880558" cy="1152525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FBA1E-96F1-42A6-BE0C-291826730C02}"/>
              </a:ext>
            </a:extLst>
          </p:cNvPr>
          <p:cNvSpPr txBox="1"/>
          <p:nvPr/>
        </p:nvSpPr>
        <p:spPr>
          <a:xfrm>
            <a:off x="1585232" y="544937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Participants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F5D236-49B5-43E6-A730-9ACA0A51098A}"/>
              </a:ext>
            </a:extLst>
          </p:cNvPr>
          <p:cNvSpPr/>
          <p:nvPr/>
        </p:nvSpPr>
        <p:spPr>
          <a:xfrm>
            <a:off x="2843842" y="5067300"/>
            <a:ext cx="1880558" cy="1152525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E2296-1ECA-4C6D-A7A3-A36785138802}"/>
              </a:ext>
            </a:extLst>
          </p:cNvPr>
          <p:cNvSpPr txBox="1"/>
          <p:nvPr/>
        </p:nvSpPr>
        <p:spPr>
          <a:xfrm>
            <a:off x="3128282" y="545889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Contributors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F8E43B-1A3B-4766-A737-053E2F344030}"/>
              </a:ext>
            </a:extLst>
          </p:cNvPr>
          <p:cNvSpPr txBox="1"/>
          <p:nvPr/>
        </p:nvSpPr>
        <p:spPr>
          <a:xfrm>
            <a:off x="1194773" y="6492875"/>
            <a:ext cx="493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ndara Light" panose="020E0502030303020204" pitchFamily="34" charset="0"/>
              </a:rPr>
              <a:t>Project Background: see GitHub site, links in the chat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4DA6D5-4B78-48DA-9CCE-AA287ACDCC25}"/>
              </a:ext>
            </a:extLst>
          </p:cNvPr>
          <p:cNvSpPr/>
          <p:nvPr/>
        </p:nvSpPr>
        <p:spPr>
          <a:xfrm>
            <a:off x="4424992" y="5067300"/>
            <a:ext cx="1880558" cy="1152525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7DED5-0162-4761-AF8F-E19BE16C64EF}"/>
              </a:ext>
            </a:extLst>
          </p:cNvPr>
          <p:cNvSpPr txBox="1"/>
          <p:nvPr/>
        </p:nvSpPr>
        <p:spPr>
          <a:xfrm>
            <a:off x="4928507" y="545889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286852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215853"/>
            <a:ext cx="11941628" cy="1325563"/>
          </a:xfrm>
        </p:spPr>
        <p:txBody>
          <a:bodyPr/>
          <a:lstStyle/>
          <a:p>
            <a:r>
              <a:rPr lang="en-US" dirty="0"/>
              <a:t>Webinar Norms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87" y="1541416"/>
            <a:ext cx="7083405" cy="669733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Please make sure you are muted         at all   times, unless called upon.</a:t>
            </a:r>
          </a:p>
          <a:p>
            <a:pPr marL="0" indent="0">
              <a:buClrTx/>
              <a:buNone/>
            </a:pPr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6D31E2-7173-4DBD-BEF8-23761261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89" y="104502"/>
            <a:ext cx="4012815" cy="227392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15DFD58-A638-4BEC-9C0B-F90F7F2E2370}"/>
              </a:ext>
            </a:extLst>
          </p:cNvPr>
          <p:cNvSpPr txBox="1">
            <a:spLocks/>
          </p:cNvSpPr>
          <p:nvPr/>
        </p:nvSpPr>
        <p:spPr>
          <a:xfrm>
            <a:off x="731941" y="2435682"/>
            <a:ext cx="10729545" cy="495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ndara Light" panose="020E0502030303020204" pitchFamily="34" charset="0"/>
              </a:rPr>
              <a:t>Questions/comments can be made at the end of each webinar or during open discussion. Use the raise hand feature          or type in your inquiry in the chat box        .  The facilitator will call upon you or read the chat aloud.  Please avoid side conversations in the chat box.</a:t>
            </a:r>
          </a:p>
          <a:p>
            <a:r>
              <a:rPr lang="en-US" dirty="0">
                <a:latin typeface="Candara Light" panose="020E0502030303020204" pitchFamily="34" charset="0"/>
              </a:rPr>
              <a:t>Turn on video camera        when speaking.  If you are experiencing low bandwidth issues, try using the turn off incoming video feature.</a:t>
            </a:r>
          </a:p>
          <a:p>
            <a:r>
              <a:rPr lang="en-US" dirty="0">
                <a:latin typeface="Candara Light" panose="020E0502030303020204" pitchFamily="34" charset="0"/>
              </a:rPr>
              <a:t>Webinars will be recorded and provided to participants (</a:t>
            </a:r>
            <a:r>
              <a:rPr lang="en-US" dirty="0" err="1">
                <a:latin typeface="Candara Light" panose="020E0502030303020204" pitchFamily="34" charset="0"/>
              </a:rPr>
              <a:t>youtube</a:t>
            </a:r>
            <a:r>
              <a:rPr lang="en-US" dirty="0">
                <a:latin typeface="Candara Light" panose="020E0502030303020204" pitchFamily="34" charset="0"/>
              </a:rPr>
              <a:t>), as will links to slide decks, shortly after each webinar concludes.</a:t>
            </a:r>
          </a:p>
          <a:p>
            <a:r>
              <a:rPr lang="en-US" dirty="0">
                <a:latin typeface="Candara Light" panose="020E0502030303020204" pitchFamily="34" charset="0"/>
              </a:rPr>
              <a:t>Be respectful and kind, assume positive intent.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28447A-960E-4DF8-84E3-1A06FD1675D2}"/>
              </a:ext>
            </a:extLst>
          </p:cNvPr>
          <p:cNvGrpSpPr/>
          <p:nvPr/>
        </p:nvGrpSpPr>
        <p:grpSpPr>
          <a:xfrm>
            <a:off x="7994388" y="104502"/>
            <a:ext cx="4012816" cy="2286273"/>
            <a:chOff x="7994388" y="104502"/>
            <a:chExt cx="4012816" cy="22862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710E33-61DE-4F02-811C-938B8BE529D3}"/>
                </a:ext>
              </a:extLst>
            </p:cNvPr>
            <p:cNvSpPr/>
            <p:nvPr/>
          </p:nvSpPr>
          <p:spPr>
            <a:xfrm>
              <a:off x="7994388" y="104502"/>
              <a:ext cx="4012815" cy="343173"/>
            </a:xfrm>
            <a:prstGeom prst="rect">
              <a:avLst/>
            </a:prstGeom>
            <a:solidFill>
              <a:schemeClr val="accent4">
                <a:lumMod val="75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0E1BAA-DDDA-4C88-B471-054F8925F6C1}"/>
                </a:ext>
              </a:extLst>
            </p:cNvPr>
            <p:cNvSpPr/>
            <p:nvPr/>
          </p:nvSpPr>
          <p:spPr>
            <a:xfrm>
              <a:off x="7994388" y="2152650"/>
              <a:ext cx="4012815" cy="238125"/>
            </a:xfrm>
            <a:prstGeom prst="rect">
              <a:avLst/>
            </a:prstGeom>
            <a:solidFill>
              <a:schemeClr val="accent4">
                <a:lumMod val="75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8A0E63-5C24-46EC-AD6F-C23396BB3B47}"/>
                </a:ext>
              </a:extLst>
            </p:cNvPr>
            <p:cNvSpPr/>
            <p:nvPr/>
          </p:nvSpPr>
          <p:spPr>
            <a:xfrm rot="16200000">
              <a:off x="7369059" y="1063506"/>
              <a:ext cx="1723995" cy="473337"/>
            </a:xfrm>
            <a:prstGeom prst="rect">
              <a:avLst/>
            </a:prstGeom>
            <a:solidFill>
              <a:schemeClr val="accent4">
                <a:lumMod val="75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C77F5E-D1C0-49D4-9B9C-53D0EE628B39}"/>
                </a:ext>
              </a:extLst>
            </p:cNvPr>
            <p:cNvSpPr/>
            <p:nvPr/>
          </p:nvSpPr>
          <p:spPr>
            <a:xfrm rot="16200000">
              <a:off x="10872348" y="1027315"/>
              <a:ext cx="1723995" cy="545717"/>
            </a:xfrm>
            <a:prstGeom prst="rect">
              <a:avLst/>
            </a:prstGeom>
            <a:solidFill>
              <a:schemeClr val="accent4">
                <a:lumMod val="75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B83831B-C171-42EA-8C3B-64252294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360" y="4599174"/>
            <a:ext cx="419158" cy="41915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33FC71-049A-4F54-9ED3-ED7007F9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2455" y="4609614"/>
            <a:ext cx="474448" cy="35244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B95502-40D7-48A7-A880-55647B692CA4}"/>
              </a:ext>
            </a:extLst>
          </p:cNvPr>
          <p:cNvCxnSpPr/>
          <p:nvPr/>
        </p:nvCxnSpPr>
        <p:spPr>
          <a:xfrm>
            <a:off x="11356697" y="4785838"/>
            <a:ext cx="2095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CAF4F1A-64FE-4049-9F24-10DC6EA3B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720" y="1567805"/>
            <a:ext cx="473337" cy="42074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C36BDF-0D3B-4760-B347-37A04208B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889" y="2830710"/>
            <a:ext cx="446206" cy="4527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4BD8DA-AEAE-4948-B06D-6D906EA3D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689" y="3234292"/>
            <a:ext cx="446206" cy="38941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A6602D-F3F3-4007-AFD5-CF1AD2686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371" y="4106542"/>
            <a:ext cx="446206" cy="4287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361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215853"/>
            <a:ext cx="11941628" cy="1325563"/>
          </a:xfrm>
        </p:spPr>
        <p:txBody>
          <a:bodyPr/>
          <a:lstStyle/>
          <a:p>
            <a:r>
              <a:rPr lang="en-US" dirty="0"/>
              <a:t>Spatial Stock Assessment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87" y="1368926"/>
            <a:ext cx="9992289" cy="4950823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A wide range of methods and assumptions can be applied to modeling spatial dynamics.</a:t>
            </a:r>
          </a:p>
          <a:p>
            <a:pPr>
              <a:buClrTx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The methods that assessment packages use to model spatial dynamics are linked to the species/situations encountered by the agency sponsoring the package.</a:t>
            </a:r>
          </a:p>
          <a:p>
            <a:pPr>
              <a:buClrTx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The spatial capabilities of software can affect analysts' decision-making, which may affect how analysts interpret population status.</a:t>
            </a:r>
          </a:p>
          <a:p>
            <a:pPr>
              <a:buClrTx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There is currently little guidance about how to identify misspecification of spatial structure, or overcome the operational constraints of enacting spatial stock assessments.</a:t>
            </a:r>
          </a:p>
        </p:txBody>
      </p:sp>
    </p:spTree>
    <p:extLst>
      <p:ext uri="{BB962C8B-B14F-4D97-AF65-F5344CB8AC3E}">
        <p14:creationId xmlns:p14="http://schemas.microsoft.com/office/powerpoint/2010/main" val="27340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75" y="16340"/>
            <a:ext cx="10515600" cy="1325880"/>
          </a:xfrm>
        </p:spPr>
        <p:txBody>
          <a:bodyPr/>
          <a:lstStyle/>
          <a:p>
            <a:r>
              <a:rPr lang="en-US" dirty="0"/>
              <a:t>Study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89" y="1503777"/>
            <a:ext cx="9606308" cy="4312123"/>
          </a:xfrm>
        </p:spPr>
        <p:txBody>
          <a:bodyPr>
            <a:noAutofit/>
          </a:bodyPr>
          <a:lstStyle/>
          <a:p>
            <a:pPr fontAlgn="base">
              <a:buClrTx/>
            </a:pPr>
            <a:r>
              <a:rPr lang="en-US" sz="2400" b="1" dirty="0">
                <a:latin typeface="Candara Light" panose="020E0502030303020204" pitchFamily="34" charset="0"/>
              </a:rPr>
              <a:t>Objective #1:</a:t>
            </a:r>
            <a:r>
              <a:rPr lang="en-US" sz="2400" dirty="0">
                <a:latin typeface="Candara Light" panose="020E0502030303020204" pitchFamily="34" charset="0"/>
              </a:rPr>
              <a:t> Discuss best practices in spatial model development by exploring the </a:t>
            </a:r>
            <a:r>
              <a:rPr lang="en-US" sz="2400" u="sng" dirty="0">
                <a:latin typeface="Candara Light" panose="020E0502030303020204" pitchFamily="34" charset="0"/>
              </a:rPr>
              <a:t>decision-points</a:t>
            </a:r>
            <a:r>
              <a:rPr lang="en-US" sz="2400" dirty="0">
                <a:latin typeface="Candara Light" panose="020E0502030303020204" pitchFamily="34" charset="0"/>
              </a:rPr>
              <a:t> an analyst (or team of analysts) encounters for each platform.</a:t>
            </a:r>
          </a:p>
          <a:p>
            <a:pPr marL="0" indent="0" fontAlgn="base">
              <a:buNone/>
            </a:pPr>
            <a:endParaRPr lang="en-US" sz="2400" dirty="0">
              <a:solidFill>
                <a:srgbClr val="002060"/>
              </a:solidFill>
              <a:latin typeface="Candara Light" panose="020E0502030303020204" pitchFamily="34" charset="0"/>
            </a:endParaRPr>
          </a:p>
          <a:p>
            <a:pPr fontAlgn="base">
              <a:buClrTx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#2: </a:t>
            </a:r>
            <a:r>
              <a:rPr lang="en-US" sz="2400" dirty="0">
                <a:latin typeface="Candara Light" panose="020E0502030303020204" pitchFamily="34" charset="0"/>
              </a:rPr>
              <a:t>Evaluate within-platform performance and the </a:t>
            </a:r>
            <a:r>
              <a:rPr lang="en-US" sz="2400" u="sng" dirty="0">
                <a:latin typeface="Candara Light" panose="020E0502030303020204" pitchFamily="34" charset="0"/>
              </a:rPr>
              <a:t>impacts of different spatial configurations</a:t>
            </a:r>
            <a:r>
              <a:rPr lang="en-US" sz="2400" dirty="0">
                <a:latin typeface="Candara Light" panose="020E0502030303020204" pitchFamily="34" charset="0"/>
              </a:rPr>
              <a:t> by comparing spatial and spatially aggregated models; and</a:t>
            </a:r>
          </a:p>
          <a:p>
            <a:pPr marL="0" indent="0" fontAlgn="base">
              <a:buNone/>
            </a:pPr>
            <a:endParaRPr lang="en-US" sz="2400" dirty="0">
              <a:latin typeface="Candara Light" panose="020E0502030303020204" pitchFamily="34" charset="0"/>
            </a:endParaRPr>
          </a:p>
          <a:p>
            <a:pPr fontAlgn="base">
              <a:buClrTx/>
            </a:pPr>
            <a:r>
              <a:rPr lang="en-US" sz="2400" b="1" dirty="0">
                <a:latin typeface="Candara Light" panose="020E0502030303020204" pitchFamily="34" charset="0"/>
              </a:rPr>
              <a:t>Objective #3</a:t>
            </a:r>
            <a:r>
              <a:rPr lang="en-US" sz="2400" dirty="0">
                <a:latin typeface="Candara Light" panose="020E0502030303020204" pitchFamily="34" charset="0"/>
              </a:rPr>
              <a:t>: Explore general </a:t>
            </a:r>
            <a:r>
              <a:rPr lang="en-US" sz="2400" u="sng" dirty="0">
                <a:latin typeface="Candara Light" panose="020E0502030303020204" pitchFamily="34" charset="0"/>
              </a:rPr>
              <a:t>performance</a:t>
            </a:r>
            <a:r>
              <a:rPr lang="en-US" sz="2400" dirty="0">
                <a:latin typeface="Candara Light" panose="020E0502030303020204" pitchFamily="34" charset="0"/>
              </a:rPr>
              <a:t> across different categories of spatial models (e.g., non-spatial, spatially-implicit, spatially-stratified, and fully spatiotemporal). </a:t>
            </a:r>
          </a:p>
        </p:txBody>
      </p:sp>
    </p:spTree>
    <p:extLst>
      <p:ext uri="{BB962C8B-B14F-4D97-AF65-F5344CB8AC3E}">
        <p14:creationId xmlns:p14="http://schemas.microsoft.com/office/powerpoint/2010/main" val="41117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0" y="247462"/>
            <a:ext cx="12192000" cy="6760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dirty="0"/>
              <a:t>SPM-built Operating Models</a:t>
            </a:r>
            <a:endParaRPr dirty="0"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493712" y="950842"/>
            <a:ext cx="3844321" cy="1149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Yellowfin Tuna </a:t>
            </a:r>
          </a:p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000" dirty="0">
                <a:solidFill>
                  <a:schemeClr val="tx1"/>
                </a:solidFill>
                <a:latin typeface="Candara Light" panose="020E0502030303020204" pitchFamily="34" charset="0"/>
              </a:rPr>
              <a:t>(YFT; </a:t>
            </a:r>
            <a:r>
              <a:rPr lang="en-US" sz="2000" i="1" dirty="0">
                <a:solidFill>
                  <a:schemeClr val="tx1"/>
                </a:solidFill>
                <a:latin typeface="Candara Light" panose="020E0502030303020204" pitchFamily="34" charset="0"/>
              </a:rPr>
              <a:t>Thunnus </a:t>
            </a:r>
            <a:r>
              <a:rPr lang="en-US" sz="2000" i="1" dirty="0" err="1">
                <a:solidFill>
                  <a:schemeClr val="tx1"/>
                </a:solidFill>
                <a:latin typeface="Candara Light" panose="020E0502030303020204" pitchFamily="34" charset="0"/>
              </a:rPr>
              <a:t>albacares</a:t>
            </a:r>
            <a:r>
              <a:rPr lang="en-US" sz="2000" dirty="0">
                <a:solidFill>
                  <a:schemeClr val="tx1"/>
                </a:solidFill>
                <a:latin typeface="Candara Light" panose="020E0502030303020204" pitchFamily="34" charset="0"/>
              </a:rPr>
              <a:t>)</a:t>
            </a:r>
            <a:endParaRPr sz="20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grpSp>
        <p:nvGrpSpPr>
          <p:cNvPr id="77" name="Google Shape;77;p5"/>
          <p:cNvGrpSpPr/>
          <p:nvPr/>
        </p:nvGrpSpPr>
        <p:grpSpPr>
          <a:xfrm>
            <a:off x="1493713" y="1975862"/>
            <a:ext cx="3844320" cy="2076715"/>
            <a:chOff x="4604000" y="1296857"/>
            <a:chExt cx="3950104" cy="2379767"/>
          </a:xfrm>
        </p:grpSpPr>
        <p:pic>
          <p:nvPicPr>
            <p:cNvPr id="78" name="Google Shape;78;p5"/>
            <p:cNvPicPr preferRelativeResize="0"/>
            <p:nvPr/>
          </p:nvPicPr>
          <p:blipFill rotWithShape="1">
            <a:blip r:embed="rId3">
              <a:alphaModFix/>
            </a:blip>
            <a:srcRect l="13226" t="1" r="23145" b="-2220"/>
            <a:stretch/>
          </p:blipFill>
          <p:spPr>
            <a:xfrm>
              <a:off x="4604000" y="1296857"/>
              <a:ext cx="3950104" cy="2379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5"/>
            <p:cNvSpPr txBox="1"/>
            <p:nvPr/>
          </p:nvSpPr>
          <p:spPr>
            <a:xfrm rot="16200000">
              <a:off x="7864793" y="3015666"/>
              <a:ext cx="1020718" cy="252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wwf.org</a:t>
              </a:r>
              <a:endParaRPr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5"/>
          <p:cNvGrpSpPr/>
          <p:nvPr/>
        </p:nvGrpSpPr>
        <p:grpSpPr>
          <a:xfrm>
            <a:off x="1506873" y="4393386"/>
            <a:ext cx="3657000" cy="1882121"/>
            <a:chOff x="4435840" y="2352409"/>
            <a:chExt cx="3564294" cy="1811708"/>
          </a:xfrm>
        </p:grpSpPr>
        <p:pic>
          <p:nvPicPr>
            <p:cNvPr id="86" name="Google Shape;86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47991" y="2352409"/>
              <a:ext cx="3352143" cy="1811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5"/>
            <p:cNvSpPr txBox="1"/>
            <p:nvPr/>
          </p:nvSpPr>
          <p:spPr>
            <a:xfrm rot="16200000">
              <a:off x="4077889" y="2967064"/>
              <a:ext cx="9621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Fu et al. 2018</a:t>
              </a:r>
              <a:endParaRPr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105006" y="1112966"/>
            <a:ext cx="695717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400" dirty="0">
                <a:latin typeface="Candara Light" panose="020E0502030303020204" pitchFamily="34" charset="0"/>
              </a:rPr>
              <a:t>Antarctic Toothfish </a:t>
            </a:r>
          </a:p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000" dirty="0">
                <a:latin typeface="Candara Light" panose="020E0502030303020204" pitchFamily="34" charset="0"/>
              </a:rPr>
              <a:t>(AT; </a:t>
            </a:r>
            <a:r>
              <a:rPr lang="en-US" sz="2000" i="1" dirty="0" err="1">
                <a:latin typeface="Candara Light" panose="020E0502030303020204" pitchFamily="34" charset="0"/>
              </a:rPr>
              <a:t>Dissostichus</a:t>
            </a:r>
            <a:r>
              <a:rPr lang="en-US" sz="2000" i="1" dirty="0">
                <a:latin typeface="Candara Light" panose="020E0502030303020204" pitchFamily="34" charset="0"/>
              </a:rPr>
              <a:t> </a:t>
            </a:r>
            <a:r>
              <a:rPr lang="en-US" sz="2000" i="1" dirty="0" err="1">
                <a:latin typeface="Candara Light" panose="020E0502030303020204" pitchFamily="34" charset="0"/>
              </a:rPr>
              <a:t>mawsoni</a:t>
            </a:r>
            <a:r>
              <a:rPr lang="en-US" sz="2000" dirty="0">
                <a:latin typeface="Candara Light" panose="020E0502030303020204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5C18A-788B-4A3E-8661-16B3E9126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176" y="1969621"/>
            <a:ext cx="3342837" cy="20239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6650D-D6FD-4524-B4BB-40E30F512F89}"/>
              </a:ext>
            </a:extLst>
          </p:cNvPr>
          <p:cNvSpPr/>
          <p:nvPr/>
        </p:nvSpPr>
        <p:spPr>
          <a:xfrm>
            <a:off x="1493713" y="3988260"/>
            <a:ext cx="3921143" cy="3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ndara Light" panose="020E0502030303020204" pitchFamily="34" charset="0"/>
              </a:rPr>
              <a:t>Annual spatial movement</a:t>
            </a:r>
            <a:endParaRPr lang="en-NZ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B0AD7-826D-407D-BA7A-22E9B1B5A26C}"/>
              </a:ext>
            </a:extLst>
          </p:cNvPr>
          <p:cNvSpPr/>
          <p:nvPr/>
        </p:nvSpPr>
        <p:spPr>
          <a:xfrm>
            <a:off x="6028785" y="4028977"/>
            <a:ext cx="3607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Ontogenetic spatial movement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74D9-879B-4DB5-A06A-3FEC4A918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06" y="4478524"/>
            <a:ext cx="2774884" cy="1726595"/>
          </a:xfrm>
          <a:prstGeom prst="rect">
            <a:avLst/>
          </a:prstGeom>
        </p:spPr>
      </p:pic>
      <p:sp>
        <p:nvSpPr>
          <p:cNvPr id="20" name="Google Shape;87;p5"/>
          <p:cNvSpPr txBox="1"/>
          <p:nvPr/>
        </p:nvSpPr>
        <p:spPr>
          <a:xfrm rot="14375245">
            <a:off x="7097765" y="5433570"/>
            <a:ext cx="153261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Mormede</a:t>
            </a:r>
            <a:r>
              <a:rPr lang="en-US"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et al. 2020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B88877-7D37-4FEC-85A6-385F381BEB9B}"/>
              </a:ext>
            </a:extLst>
          </p:cNvPr>
          <p:cNvSpPr/>
          <p:nvPr/>
        </p:nvSpPr>
        <p:spPr>
          <a:xfrm>
            <a:off x="9464635" y="4660067"/>
            <a:ext cx="2493819" cy="1950471"/>
          </a:xfrm>
          <a:prstGeom prst="roundRect">
            <a:avLst/>
          </a:prstGeom>
          <a:solidFill>
            <a:schemeClr val="accent4">
              <a:lumMod val="5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7CD4-9305-4FF0-BEBA-645A70FDADB1}"/>
              </a:ext>
            </a:extLst>
          </p:cNvPr>
          <p:cNvSpPr txBox="1"/>
          <p:nvPr/>
        </p:nvSpPr>
        <p:spPr>
          <a:xfrm>
            <a:off x="9737004" y="4944517"/>
            <a:ext cx="2019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Simulate fine-scale data sets</a:t>
            </a:r>
          </a:p>
        </p:txBody>
      </p:sp>
    </p:spTree>
    <p:extLst>
      <p:ext uri="{BB962C8B-B14F-4D97-AF65-F5344CB8AC3E}">
        <p14:creationId xmlns:p14="http://schemas.microsoft.com/office/powerpoint/2010/main" val="188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2473" y="17092"/>
            <a:ext cx="10515600" cy="1325880"/>
          </a:xfrm>
        </p:spPr>
        <p:txBody>
          <a:bodyPr/>
          <a:lstStyle/>
          <a:p>
            <a:r>
              <a:rPr lang="en-US" dirty="0"/>
              <a:t>Simulation Experiment: (Base) Study Design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11618" r="3848" b="4507"/>
          <a:stretch/>
        </p:blipFill>
        <p:spPr>
          <a:xfrm>
            <a:off x="842130" y="1254940"/>
            <a:ext cx="9976290" cy="54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05" y="157598"/>
            <a:ext cx="10515600" cy="1325880"/>
          </a:xfrm>
        </p:spPr>
        <p:txBody>
          <a:bodyPr/>
          <a:lstStyle/>
          <a:p>
            <a:r>
              <a:rPr lang="en-US" dirty="0"/>
              <a:t>Compiling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144" y="1383020"/>
            <a:ext cx="108540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 Light" panose="020E0502030303020204" pitchFamily="34" charset="0"/>
              </a:rPr>
              <a:t>Standard set of assessment outputs (1 &amp; 4 Area results)</a:t>
            </a:r>
          </a:p>
          <a:p>
            <a:pPr marL="782498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 Light" panose="020E0502030303020204" pitchFamily="34" charset="0"/>
              </a:rPr>
              <a:t>Analysts encouraged to explore alternate aggregations/model parameterizations, time permitting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 Light" panose="020E0502030303020204" pitchFamily="34" charset="0"/>
            </a:endParaRPr>
          </a:p>
          <a:p>
            <a:r>
              <a:rPr lang="en-US" sz="2400" dirty="0">
                <a:latin typeface="Candara Light" panose="020E0502030303020204" pitchFamily="34" charset="0"/>
              </a:rPr>
              <a:t>Decision point analysis</a:t>
            </a:r>
          </a:p>
          <a:p>
            <a:pPr marL="782498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 Light" panose="020E0502030303020204" pitchFamily="34" charset="0"/>
              </a:rPr>
              <a:t>Share how model was developed and why specific decisions were made in the development of the stock assessment, including how platform spatial capabilities (or inabilities?) influenced these decisions</a:t>
            </a:r>
          </a:p>
          <a:p>
            <a:pPr marL="439598" lvl="1"/>
            <a:endParaRPr lang="en-US" sz="2400" dirty="0">
              <a:latin typeface="Candara Light" panose="020E0502030303020204" pitchFamily="34" charset="0"/>
            </a:endParaRPr>
          </a:p>
          <a:p>
            <a:r>
              <a:rPr lang="en-US" sz="2400" dirty="0">
                <a:latin typeface="Candara Light" panose="020E0502030303020204" pitchFamily="34" charset="0"/>
              </a:rPr>
              <a:t>Model diagnostics</a:t>
            </a:r>
          </a:p>
          <a:p>
            <a:pPr marL="782498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 Light" panose="020E0502030303020204" pitchFamily="34" charset="0"/>
              </a:rPr>
              <a:t>Discuss how diagnostic tools were used to determine spatial parametrization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 Light" panose="020E0502030303020204" pitchFamily="34" charset="0"/>
            </a:endParaRPr>
          </a:p>
          <a:p>
            <a:r>
              <a:rPr lang="en-US" sz="2400" dirty="0">
                <a:latin typeface="Candara Light" panose="020E0502030303020204" pitchFamily="34" charset="0"/>
              </a:rPr>
              <a:t>Webinar presentation of results (to date)</a:t>
            </a:r>
          </a:p>
        </p:txBody>
      </p:sp>
    </p:spTree>
    <p:extLst>
      <p:ext uri="{BB962C8B-B14F-4D97-AF65-F5344CB8AC3E}">
        <p14:creationId xmlns:p14="http://schemas.microsoft.com/office/powerpoint/2010/main" val="12619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76" y="3995744"/>
            <a:ext cx="5006362" cy="17859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</a:rPr>
              <a:t>This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</a:rPr>
              <a:t>simulation experiment is strictly a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</a:rPr>
              <a:t>research endeavor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</a:rPr>
              <a:t>, with the specific fish species chosen as an example to address broad study objectives.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5917" y="-11941"/>
            <a:ext cx="10515600" cy="1325880"/>
          </a:xfrm>
        </p:spPr>
        <p:txBody>
          <a:bodyPr/>
          <a:lstStyle/>
          <a:p>
            <a:r>
              <a:rPr lang="en-US" dirty="0"/>
              <a:t>Experiment Context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0A76DA-557E-480F-9C62-06D24ECCDD4B}"/>
              </a:ext>
            </a:extLst>
          </p:cNvPr>
          <p:cNvSpPr txBox="1">
            <a:spLocks/>
          </p:cNvSpPr>
          <p:nvPr/>
        </p:nvSpPr>
        <p:spPr>
          <a:xfrm>
            <a:off x="6916320" y="570471"/>
            <a:ext cx="5104829" cy="1719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CC3300"/>
                </a:solidFill>
                <a:latin typeface="Candara Light" panose="020E0502030303020204" pitchFamily="34" charset="0"/>
              </a:rPr>
              <a:t>Research assessments developed</a:t>
            </a:r>
            <a:r>
              <a:rPr lang="en-US" b="1" dirty="0">
                <a:solidFill>
                  <a:srgbClr val="CC3300"/>
                </a:solidFill>
                <a:latin typeface="Candara Light" panose="020E0502030303020204" pitchFamily="34" charset="0"/>
              </a:rPr>
              <a:t> </a:t>
            </a:r>
            <a:r>
              <a:rPr lang="en-US" dirty="0">
                <a:solidFill>
                  <a:srgbClr val="CC3300"/>
                </a:solidFill>
                <a:latin typeface="Candara Light" panose="020E0502030303020204" pitchFamily="34" charset="0"/>
              </a:rPr>
              <a:t>from this study design are </a:t>
            </a:r>
            <a:r>
              <a:rPr lang="en-US" b="1" u="sng" dirty="0">
                <a:solidFill>
                  <a:srgbClr val="CC3300"/>
                </a:solidFill>
                <a:latin typeface="Candara Light" panose="020E0502030303020204" pitchFamily="34" charset="0"/>
              </a:rPr>
              <a:t>not</a:t>
            </a:r>
            <a:r>
              <a:rPr lang="en-US" dirty="0">
                <a:solidFill>
                  <a:srgbClr val="CC3300"/>
                </a:solidFill>
                <a:latin typeface="Candara Light" panose="020E0502030303020204" pitchFamily="34" charset="0"/>
              </a:rPr>
              <a:t> meant to directly </a:t>
            </a:r>
            <a:r>
              <a:rPr lang="en-US" b="1" u="sng" dirty="0">
                <a:solidFill>
                  <a:srgbClr val="CC3300"/>
                </a:solidFill>
                <a:latin typeface="Candara Light" panose="020E0502030303020204" pitchFamily="34" charset="0"/>
              </a:rPr>
              <a:t>inform operational management</a:t>
            </a:r>
            <a:r>
              <a:rPr lang="en-US" dirty="0">
                <a:solidFill>
                  <a:srgbClr val="CC3300"/>
                </a:solidFill>
                <a:latin typeface="Candara Light" panose="020E0502030303020204" pitchFamily="34" charset="0"/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583B73-BD34-44C6-89C9-FB365B95367A}"/>
              </a:ext>
            </a:extLst>
          </p:cNvPr>
          <p:cNvCxnSpPr>
            <a:cxnSpLocks/>
          </p:cNvCxnSpPr>
          <p:nvPr/>
        </p:nvCxnSpPr>
        <p:spPr>
          <a:xfrm>
            <a:off x="5995179" y="552091"/>
            <a:ext cx="0" cy="6039209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607BD-AE5A-4DCC-B2BC-EA8537D73829}"/>
              </a:ext>
            </a:extLst>
          </p:cNvPr>
          <p:cNvCxnSpPr>
            <a:cxnSpLocks/>
          </p:cNvCxnSpPr>
          <p:nvPr/>
        </p:nvCxnSpPr>
        <p:spPr>
          <a:xfrm flipH="1">
            <a:off x="5977749" y="1307336"/>
            <a:ext cx="1007265" cy="921514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E14C4B-B242-4010-BB28-A96AE2820477}"/>
              </a:ext>
            </a:extLst>
          </p:cNvPr>
          <p:cNvCxnSpPr>
            <a:cxnSpLocks/>
          </p:cNvCxnSpPr>
          <p:nvPr/>
        </p:nvCxnSpPr>
        <p:spPr>
          <a:xfrm>
            <a:off x="4899651" y="2461716"/>
            <a:ext cx="1091575" cy="948234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1A0F86-780C-4AAD-969B-0ACCA26AA0FE}"/>
              </a:ext>
            </a:extLst>
          </p:cNvPr>
          <p:cNvCxnSpPr>
            <a:cxnSpLocks/>
          </p:cNvCxnSpPr>
          <p:nvPr/>
        </p:nvCxnSpPr>
        <p:spPr>
          <a:xfrm flipV="1">
            <a:off x="5995989" y="3483678"/>
            <a:ext cx="1275694" cy="1035936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83E890-655E-474F-A194-C6AEE4F9567B}"/>
              </a:ext>
            </a:extLst>
          </p:cNvPr>
          <p:cNvCxnSpPr>
            <a:cxnSpLocks/>
          </p:cNvCxnSpPr>
          <p:nvPr/>
        </p:nvCxnSpPr>
        <p:spPr>
          <a:xfrm flipH="1" flipV="1">
            <a:off x="4986053" y="4955384"/>
            <a:ext cx="1010745" cy="873917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D9E01D7-9C91-45CE-992B-DC55CE9D9C40}"/>
              </a:ext>
            </a:extLst>
          </p:cNvPr>
          <p:cNvSpPr txBox="1">
            <a:spLocks/>
          </p:cNvSpPr>
          <p:nvPr/>
        </p:nvSpPr>
        <p:spPr>
          <a:xfrm>
            <a:off x="156400" y="1588027"/>
            <a:ext cx="4658960" cy="1719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ndara Light" panose="020E0502030303020204" pitchFamily="34" charset="0"/>
              </a:rPr>
              <a:t>Research assessments are considered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Candara Light" panose="020E0502030303020204" pitchFamily="34" charset="0"/>
              </a:rPr>
              <a:t>works in progress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ndara Light" panose="020E0502030303020204" pitchFamily="34" charset="0"/>
              </a:rPr>
              <a:t>, and developed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Candara Light" panose="020E0502030303020204" pitchFamily="34" charset="0"/>
              </a:rPr>
              <a:t>‘pro bono’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ndara Light" panose="020E0502030303020204" pitchFamily="34" charset="0"/>
              </a:rPr>
              <a:t>as side projects.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37F478E-88B2-4FA5-8338-84CA753375FC}"/>
              </a:ext>
            </a:extLst>
          </p:cNvPr>
          <p:cNvSpPr txBox="1">
            <a:spLocks/>
          </p:cNvSpPr>
          <p:nvPr/>
        </p:nvSpPr>
        <p:spPr>
          <a:xfrm>
            <a:off x="7090708" y="5043487"/>
            <a:ext cx="4658960" cy="1719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solidFill>
                  <a:srgbClr val="996633"/>
                </a:solidFill>
                <a:latin typeface="Candara Light" panose="020E0502030303020204" pitchFamily="34" charset="0"/>
              </a:rPr>
              <a:t>Teams</a:t>
            </a:r>
            <a:r>
              <a:rPr lang="en-US" dirty="0">
                <a:solidFill>
                  <a:srgbClr val="996633"/>
                </a:solidFill>
                <a:latin typeface="Candara Light" panose="020E0502030303020204" pitchFamily="34" charset="0"/>
              </a:rPr>
              <a:t> were constructed by software platform, interest, and time availability.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24EA2C-0EA0-4013-8F73-AF1983EBFF47}"/>
              </a:ext>
            </a:extLst>
          </p:cNvPr>
          <p:cNvCxnSpPr>
            <a:cxnSpLocks/>
          </p:cNvCxnSpPr>
          <p:nvPr/>
        </p:nvCxnSpPr>
        <p:spPr>
          <a:xfrm flipV="1">
            <a:off x="6012610" y="5386389"/>
            <a:ext cx="1080731" cy="785812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C4C3DEC-9067-4792-A761-DBAAF3353894}"/>
              </a:ext>
            </a:extLst>
          </p:cNvPr>
          <p:cNvSpPr txBox="1">
            <a:spLocks/>
          </p:cNvSpPr>
          <p:nvPr/>
        </p:nvSpPr>
        <p:spPr>
          <a:xfrm>
            <a:off x="7090708" y="2846616"/>
            <a:ext cx="4800627" cy="1719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Lessons learned inform the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scientific process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for generating and improving future assessment capabilities.</a:t>
            </a:r>
          </a:p>
        </p:txBody>
      </p:sp>
    </p:spTree>
    <p:extLst>
      <p:ext uri="{BB962C8B-B14F-4D97-AF65-F5344CB8AC3E}">
        <p14:creationId xmlns:p14="http://schemas.microsoft.com/office/powerpoint/2010/main" val="29257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1038</Words>
  <Application>Microsoft Office PowerPoint</Application>
  <PresentationFormat>Widescreen</PresentationFormat>
  <Paragraphs>154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Candara Light</vt:lpstr>
      <vt:lpstr>Merriweather</vt:lpstr>
      <vt:lpstr>Office Theme</vt:lpstr>
      <vt:lpstr>Spatial Stock Assessment  Simulation Experiment Webinar Series</vt:lpstr>
      <vt:lpstr>Welcome!</vt:lpstr>
      <vt:lpstr>Webinar Norms</vt:lpstr>
      <vt:lpstr>Spatial Stock Assessment Methods</vt:lpstr>
      <vt:lpstr>Study Objectives</vt:lpstr>
      <vt:lpstr>SPM-built Operating Models</vt:lpstr>
      <vt:lpstr>Simulation Experiment: (Base) Study Design</vt:lpstr>
      <vt:lpstr>Compiling Results</vt:lpstr>
      <vt:lpstr>Experiment Context</vt:lpstr>
      <vt:lpstr>Analyst Teams</vt:lpstr>
      <vt:lpstr>Key Features</vt:lpstr>
      <vt:lpstr>Upcoming Schedule</vt:lpstr>
      <vt:lpstr>Workshop Goals </vt:lpstr>
      <vt:lpstr>Webinars – Some Discussion Questions </vt:lpstr>
      <vt:lpstr>Thank you for your participation and attention!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Berger, Aaron</dc:creator>
  <cp:lastModifiedBy>Berger, Aaron</cp:lastModifiedBy>
  <cp:revision>57</cp:revision>
  <dcterms:created xsi:type="dcterms:W3CDTF">2022-10-11T17:48:22Z</dcterms:created>
  <dcterms:modified xsi:type="dcterms:W3CDTF">2022-10-13T23:22:17Z</dcterms:modified>
</cp:coreProperties>
</file>